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0"/>
  </p:notesMasterIdLst>
  <p:handoutMasterIdLst>
    <p:handoutMasterId r:id="rId31"/>
  </p:handoutMasterIdLst>
  <p:sldIdLst>
    <p:sldId id="269" r:id="rId5"/>
    <p:sldId id="274" r:id="rId6"/>
    <p:sldId id="279" r:id="rId7"/>
    <p:sldId id="278" r:id="rId8"/>
    <p:sldId id="275" r:id="rId9"/>
    <p:sldId id="277" r:id="rId10"/>
    <p:sldId id="276" r:id="rId11"/>
    <p:sldId id="280" r:id="rId12"/>
    <p:sldId id="286" r:id="rId13"/>
    <p:sldId id="282" r:id="rId14"/>
    <p:sldId id="281" r:id="rId15"/>
    <p:sldId id="299" r:id="rId16"/>
    <p:sldId id="300" r:id="rId17"/>
    <p:sldId id="301" r:id="rId18"/>
    <p:sldId id="302" r:id="rId19"/>
    <p:sldId id="303" r:id="rId20"/>
    <p:sldId id="304" r:id="rId21"/>
    <p:sldId id="285" r:id="rId22"/>
    <p:sldId id="293" r:id="rId23"/>
    <p:sldId id="287" r:id="rId24"/>
    <p:sldId id="288" r:id="rId25"/>
    <p:sldId id="292" r:id="rId26"/>
    <p:sldId id="305" r:id="rId27"/>
    <p:sldId id="290" r:id="rId28"/>
    <p:sldId id="291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85">
          <p15:clr>
            <a:srgbClr val="A4A3A4"/>
          </p15:clr>
        </p15:guide>
        <p15:guide id="2" pos="3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33CC"/>
    <a:srgbClr val="990000"/>
    <a:srgbClr val="ACA39A"/>
    <a:srgbClr val="969696"/>
    <a:srgbClr val="9E9A95"/>
    <a:srgbClr val="382E25"/>
    <a:srgbClr val="C17945"/>
    <a:srgbClr val="31526A"/>
    <a:srgbClr val="690304"/>
    <a:srgbClr val="25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26" y="102"/>
      </p:cViewPr>
      <p:guideLst>
        <p:guide orient="horz" pos="3185"/>
        <p:guide pos="3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859BD-4604-2843-976C-9F2DEE3C79D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64456-6A4C-DF40-836A-7ED7CB722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83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1T20:49:54.2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250 1450 24575,'-1'3'0,"0"0"0,1 0 0,-2-1 0,1 1 0,0 0 0,0-1 0,-1 1 0,0 0 0,1-1 0,-1 0 0,-4 4 0,-7 11 0,8-8 0,-41 59 0,-52 103 0,87-145 0,0 0 0,1 1 0,1 0 0,2 0 0,1 1 0,1 0 0,1 0 0,1 29 0,2-30 0,0-4 0,1-1 0,1 0 0,1 1 0,8 38 0,-8-55 0,0 1 0,1-1 0,-1 0 0,1 0 0,1 1 0,-1-2 0,1 1 0,0 0 0,1-1 0,-1 0 0,1 0 0,0 0 0,0-1 0,0 1 0,1-1 0,0 0 0,0-1 0,0 0 0,12 6 0,27 8 0,1-1 0,1-3 0,0-1 0,1-3 0,0-1 0,0-3 0,0-2 0,75-4 0,-98-4 0,0-1 0,0 0 0,0-2 0,-1-1 0,-1-1 0,0-1 0,36-22 0,2 0 0,205-128 0,-77 43 0,-165 102 0,1-2 0,-2 0 0,-1-2 0,0 0 0,-1-1 0,18-26 0,12-10 0,38-33 0,-41 42 0,49-60 0,17-49 0,141-252 0,-216 329 0,-4-1 0,31-111 0,-59 171 0,2-18 0,-1 1 0,-2-2 0,-2 1 0,-2 0 0,-5-76 0,1 23 0,2 86 0,0 0 0,-1-1 0,1 1 0,-1 0 0,-1-1 0,1 1 0,-1 0 0,0 0 0,0 0 0,-1 0 0,0 1 0,0-1 0,0 1 0,-1-1 0,0 1 0,0 0 0,0 1 0,0-1 0,-1 1 0,0-1 0,0 1 0,0 1 0,0-1 0,-1 1 0,1 0 0,-1 0 0,0 1 0,0-1 0,0 1 0,0 1 0,0-1 0,-1 1 0,1 0 0,-8 0 0,-497-33 0,480 34 0,0 1 0,0 1 0,0 2 0,0 1 0,1 1 0,-1 1 0,2 2 0,-1 2 0,1 0 0,1 2 0,-43 25 0,-31 24 0,-101 67 0,171-103 0,2 1 0,1 1 0,-36 46 0,30-33 0,-42 39 0,22-32 0,3 3 0,2 3 0,3 1 0,-51 76 0,34-44 0,42-59 0,-26 42 0,41-58 0,1 0 0,1 0 0,0 0 0,0 0 0,2 1 0,-1 0 0,-2 18 0,5 69 0,2-84 0,0 0 0,-1-1 0,0 1 0,-2 0 0,0-1 0,0 1 0,-1-1 0,-1 0 0,-7 18 0,-7 10-1365,10-19-5461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1T20:49:57.8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680 1188 24575,'-11'9'0,"0"-1"0,0 0 0,0-1 0,-15 7 0,-19 13 0,-7 14 0,1 2 0,-50 56 0,-26 24 0,106-104 0,1 2 0,1 0 0,1 1 0,0 0 0,2 2 0,1 0 0,1 1 0,1 0 0,-13 36 0,13-24 0,2 0 0,2 0 0,2 1 0,1 0 0,1 1 0,2 53 0,6 165 0,-2-251 0,-1-1 0,1 1 0,0 0 0,1 0 0,0-1 0,0 1 0,0 0 0,0-1 0,1 0 0,0 0 0,0 1 0,0-2 0,1 1 0,-1 0 0,1-1 0,0 0 0,1 1 0,-1-2 0,1 1 0,0 0 0,0-1 0,0 0 0,0 0 0,0-1 0,1 1 0,-1-1 0,1 0 0,-1-1 0,10 2 0,15 3 0,1-2 0,0-1 0,-1-2 0,45-3 0,-37 1 0,59 1 0,-43 2 0,0-3 0,59-9 0,-95 7 0,0-1 0,0 0 0,-1-1 0,0-1 0,0-1 0,0-1 0,-1 0 0,0-1 0,0-1 0,18-14 0,125-96 0,-104 82 0,-1-3 0,-2-1 0,80-87 0,-3-38 0,-75 95 0,107-114 0,-75 94 0,91-125 0,-139 169 0,76-80 0,-83 97 0,-2-1 0,0-2 0,-3 0 0,43-74 0,-42 54 0,35-106 0,-53 129 0,-1-1 0,-2 0 0,-1 0 0,-2 0 0,0-38 0,-3-40 0,-3-90 0,3 192 0,-1 1 0,1 0 0,-2 0 0,1 0 0,-1 0 0,0 0 0,-1 0 0,0 0 0,0 1 0,0-1 0,-1 1 0,1 0 0,-2 0 0,1 0 0,-1 1 0,1-1 0,-2 1 0,1 0 0,0 1 0,-8-6 0,2 4 0,0 1 0,-1 0 0,1 0 0,-1 1 0,0 0 0,0 1 0,-1 1 0,1 0 0,-1 0 0,-22 1 0,-12 1 0,-277 3 0,306-1 0,-1 1 0,1 1 0,-1 0 0,1 1 0,1 1 0,-21 10 0,-8 6 0,-44 28 0,9 6 0,-131 115 0,54-39 0,-35 46 0,109-95 0,13-23 0,49-43 0,1 0 0,-35 39 0,38-34 0,0 0 0,2 2 0,-20 36 0,30-47 0,0 0 0,2 0 0,-1 0 0,2 1 0,-1-1 0,2 1 0,0 0 0,1 0 0,0 15 0,14 128 0,-12-131-1365,-3-1-5461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1T20:49:59.9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1 854 24575,'0'1'0,"1"-1"0,0 1 0,0 0 0,0 0 0,0-1 0,1 1 0,-1 0 0,0-1 0,0 1 0,0-1 0,0 0 0,1 1 0,-1-1 0,0 0 0,0 0 0,1 0 0,-1 0 0,0 0 0,0 0 0,1 0 0,-1 0 0,0 0 0,2-1 0,1 0 0,-1-1 0,1 1 0,-1-1 0,1 0 0,-1 0 0,0 0 0,6-5 0,0-2 0,0 0 0,-1 0 0,15-21 0,-18 22 0,1-1 0,0 1 0,0 0 0,1 0 0,0 1 0,9-7 0,-12 10 0,1 1 0,0 1 0,0-1 0,0 1 0,1 0 0,-1 0 0,0 0 0,1 1 0,-1 0 0,1 0 0,-1 0 0,11 0 0,-9 1 0,-1 0 0,0-1 0,0 0 0,0 0 0,0 0 0,0-1 0,0 0 0,-1 0 0,1 0 0,0-1 0,-1 0 0,0 0 0,0 0 0,0-1 0,0 0 0,0 0 0,-1 0 0,1-1 0,-1 1 0,6-10 0,2-6 0,-1 0 0,-2 0 0,0-1 0,9-32 0,-11 32 0,0 1 0,1 0 0,1 0 0,14-23 0,-20 40 0,0-1 0,1 1 0,0-1 0,0 1 0,0 0 0,0 0 0,0 1 0,0-1 0,1 1 0,-1 0 0,1 0 0,0 0 0,-1 1 0,1-1 0,9 0 0,-8 1 0,1 0 0,-1-1 0,0 0 0,0 0 0,0-1 0,0 1 0,0-1 0,-1-1 0,9-5 0,-4-2 0,0 0 0,0-1 0,-1 0 0,13-24 0,24-30 0,-34 52 0,0-2 0,0 0 0,-2 0 0,12-23 0,11-8-1365,-23 36-5461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08F45-8DB7-E449-85E4-EC04F96DF3AA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6D261-4ACC-5E49-97C5-9D8FD2D9A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4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During HPV transcription and replication, E2 works with the host </a:t>
            </a:r>
            <a:r>
              <a:rPr lang="en-US" sz="800" dirty="0"/>
              <a:t>(RNase H1 and </a:t>
            </a:r>
            <a:r>
              <a:rPr lang="en-US" sz="800" dirty="0" err="1"/>
              <a:t>Senataxin</a:t>
            </a:r>
            <a:r>
              <a:rPr lang="en-US" sz="800" dirty="0"/>
              <a:t>)</a:t>
            </a:r>
            <a:r>
              <a:rPr lang="en-US" dirty="0"/>
              <a:t> to clear R-loops on the viral episome. </a:t>
            </a:r>
          </a:p>
          <a:p>
            <a:pPr marL="0" indent="0">
              <a:buNone/>
            </a:pPr>
            <a:r>
              <a:rPr lang="en-US" dirty="0"/>
              <a:t>If these R-loops aren’t resolved (e.g., when RNase H1/SETX levels drop), DNA damage increases and HPV is more likely to integrate into the human genome.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58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9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">
    <p:bg>
      <p:bgPr>
        <a:solidFill>
          <a:srgbClr val="ACA39A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33304" y="-648376"/>
            <a:ext cx="733465" cy="236752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581278"/>
            <a:ext cx="1289146" cy="14157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A4CDEAE-A72C-6745-AF68-F4D3AFBE4BD4}"/>
              </a:ext>
            </a:extLst>
          </p:cNvPr>
          <p:cNvSpPr/>
          <p:nvPr userDrawn="1"/>
        </p:nvSpPr>
        <p:spPr>
          <a:xfrm>
            <a:off x="-30788" y="4650465"/>
            <a:ext cx="9228667" cy="540015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ED37B-660D-B140-BE36-7D07837A2CC9}"/>
              </a:ext>
            </a:extLst>
          </p:cNvPr>
          <p:cNvSpPr/>
          <p:nvPr userDrawn="1"/>
        </p:nvSpPr>
        <p:spPr>
          <a:xfrm>
            <a:off x="-30788" y="4650466"/>
            <a:ext cx="9228667" cy="501771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2028F-4BED-E643-AAE4-ABF5BDB8083F}"/>
              </a:ext>
            </a:extLst>
          </p:cNvPr>
          <p:cNvSpPr txBox="1"/>
          <p:nvPr userDrawn="1"/>
        </p:nvSpPr>
        <p:spPr>
          <a:xfrm>
            <a:off x="2576311" y="4704060"/>
            <a:ext cx="61594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b="1">
                <a:solidFill>
                  <a:schemeClr val="bg1"/>
                </a:solidFill>
              </a:rPr>
              <a:t>INDIANA UNIVERSITY SCHOOL OF MEDICINE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BEB617-516B-C249-8FE5-7BA549031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03" y="1975994"/>
            <a:ext cx="7734221" cy="111449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000" b="1" i="0" spc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Option 1 – Opening Slide – text resizes as content is entered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17B975E-BE6B-3E4A-8B92-9C17B56151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0694" y="3264558"/>
            <a:ext cx="7734222" cy="2524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0" spc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PRESENTER AND TITLE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1800061F-0F64-2641-A25C-4FE07FA015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88296" y="253569"/>
            <a:ext cx="5842227" cy="2524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400" b="0" spc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SUBHEAD OR NAME OF DEPARTMENT, PROGRAM OR UNIT</a:t>
            </a:r>
          </a:p>
        </p:txBody>
      </p:sp>
    </p:spTree>
    <p:extLst>
      <p:ext uri="{BB962C8B-B14F-4D97-AF65-F5344CB8AC3E}">
        <p14:creationId xmlns:p14="http://schemas.microsoft.com/office/powerpoint/2010/main" val="274342870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">
    <p:bg>
      <p:bgPr>
        <a:solidFill>
          <a:srgbClr val="ACA39A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33304" y="-648376"/>
            <a:ext cx="733465" cy="236752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581278"/>
            <a:ext cx="1289146" cy="14157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A4CDEAE-A72C-6745-AF68-F4D3AFBE4BD4}"/>
              </a:ext>
            </a:extLst>
          </p:cNvPr>
          <p:cNvSpPr/>
          <p:nvPr userDrawn="1"/>
        </p:nvSpPr>
        <p:spPr>
          <a:xfrm>
            <a:off x="-30788" y="4650465"/>
            <a:ext cx="9228667" cy="540015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ED37B-660D-B140-BE36-7D07837A2CC9}"/>
              </a:ext>
            </a:extLst>
          </p:cNvPr>
          <p:cNvSpPr/>
          <p:nvPr userDrawn="1"/>
        </p:nvSpPr>
        <p:spPr>
          <a:xfrm>
            <a:off x="-30788" y="4650466"/>
            <a:ext cx="9228667" cy="501771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2028F-4BED-E643-AAE4-ABF5BDB8083F}"/>
              </a:ext>
            </a:extLst>
          </p:cNvPr>
          <p:cNvSpPr txBox="1"/>
          <p:nvPr userDrawn="1"/>
        </p:nvSpPr>
        <p:spPr>
          <a:xfrm>
            <a:off x="2576311" y="4704060"/>
            <a:ext cx="61594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b="1">
                <a:solidFill>
                  <a:schemeClr val="bg1"/>
                </a:solidFill>
              </a:rPr>
              <a:t>INDIANA UNIVERSITY SCHOOL OF MEDICINE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BEB617-516B-C249-8FE5-7BA549031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03" y="1975994"/>
            <a:ext cx="7734221" cy="111449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000" b="1" i="0" spc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Option 2 – Opening Slide – text resizes as content is entered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17B975E-BE6B-3E4A-8B92-9C17B56151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0694" y="3264558"/>
            <a:ext cx="7734222" cy="2524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0" spc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PRESENTER AND TITLE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1800061F-0F64-2641-A25C-4FE07FA015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88296" y="253569"/>
            <a:ext cx="5842227" cy="2524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400" b="0" spc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SUBHEAD OR NAME OF DEPARTMENT, PROGRAM OR UNIT</a:t>
            </a:r>
          </a:p>
        </p:txBody>
      </p:sp>
    </p:spTree>
    <p:extLst>
      <p:ext uri="{BB962C8B-B14F-4D97-AF65-F5344CB8AC3E}">
        <p14:creationId xmlns:p14="http://schemas.microsoft.com/office/powerpoint/2010/main" val="325997661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33304" y="-648376"/>
            <a:ext cx="733465" cy="236752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581278"/>
            <a:ext cx="1289146" cy="14157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A4CDEAE-A72C-6745-AF68-F4D3AFBE4BD4}"/>
              </a:ext>
            </a:extLst>
          </p:cNvPr>
          <p:cNvSpPr/>
          <p:nvPr userDrawn="1"/>
        </p:nvSpPr>
        <p:spPr>
          <a:xfrm>
            <a:off x="-30788" y="4650465"/>
            <a:ext cx="9228667" cy="540015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ED37B-660D-B140-BE36-7D07837A2CC9}"/>
              </a:ext>
            </a:extLst>
          </p:cNvPr>
          <p:cNvSpPr/>
          <p:nvPr userDrawn="1"/>
        </p:nvSpPr>
        <p:spPr>
          <a:xfrm>
            <a:off x="-30788" y="4650466"/>
            <a:ext cx="9228667" cy="501771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2028F-4BED-E643-AAE4-ABF5BDB8083F}"/>
              </a:ext>
            </a:extLst>
          </p:cNvPr>
          <p:cNvSpPr txBox="1"/>
          <p:nvPr userDrawn="1"/>
        </p:nvSpPr>
        <p:spPr>
          <a:xfrm>
            <a:off x="2576311" y="4704060"/>
            <a:ext cx="61594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b="1">
                <a:solidFill>
                  <a:schemeClr val="bg1"/>
                </a:solidFill>
              </a:rPr>
              <a:t>INDIANA UNIVERSITY SCHOOL OF MEDICINE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C9A91140-A017-E042-AACE-3BC11888B6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88296" y="253569"/>
            <a:ext cx="5842227" cy="2524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400" b="0" spc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SUBHEAD OR NAME OF DEPARTMENT, PROGRAM OR UNIT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BEB617-516B-C249-8FE5-7BA549031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03" y="1975994"/>
            <a:ext cx="7734221" cy="111449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000" b="1" i="0" spc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Option 3 – Opening Slide – text resizes as content is entered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17B975E-BE6B-3E4A-8B92-9C17B56151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0694" y="3264558"/>
            <a:ext cx="7734222" cy="2524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0" spc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PRESENTER AND TITLE</a:t>
            </a:r>
          </a:p>
        </p:txBody>
      </p:sp>
    </p:spTree>
    <p:extLst>
      <p:ext uri="{BB962C8B-B14F-4D97-AF65-F5344CB8AC3E}">
        <p14:creationId xmlns:p14="http://schemas.microsoft.com/office/powerpoint/2010/main" val="125665385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rgbClr val="ACA3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506694" y="2274522"/>
            <a:ext cx="6802482" cy="65691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="1" i="0" spc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Section Heading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526131" y="2032786"/>
            <a:ext cx="3700462" cy="2524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spc="5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SECTION NUMBER OR SUBTITLE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-14942" y="2032000"/>
            <a:ext cx="148614" cy="836706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999E8A-87E3-6C4B-ABCB-DFCF83254878}"/>
              </a:ext>
            </a:extLst>
          </p:cNvPr>
          <p:cNvGrpSpPr/>
          <p:nvPr userDrawn="1"/>
        </p:nvGrpSpPr>
        <p:grpSpPr>
          <a:xfrm>
            <a:off x="-30788" y="4298510"/>
            <a:ext cx="9228667" cy="853727"/>
            <a:chOff x="-30788" y="4298510"/>
            <a:chExt cx="9228667" cy="8537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38A2E75-148C-1248-B56B-A0880FA34210}"/>
                </a:ext>
              </a:extLst>
            </p:cNvPr>
            <p:cNvSpPr/>
            <p:nvPr userDrawn="1"/>
          </p:nvSpPr>
          <p:spPr>
            <a:xfrm>
              <a:off x="-30788" y="4650466"/>
              <a:ext cx="9228667" cy="501771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4F34C6-1F9F-AA48-92F2-401878F4D395}"/>
                </a:ext>
              </a:extLst>
            </p:cNvPr>
            <p:cNvSpPr txBox="1"/>
            <p:nvPr userDrawn="1"/>
          </p:nvSpPr>
          <p:spPr>
            <a:xfrm>
              <a:off x="2576311" y="4704060"/>
              <a:ext cx="615943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0" b="1">
                  <a:solidFill>
                    <a:schemeClr val="bg1"/>
                  </a:solidFill>
                </a:rPr>
                <a:t>INDIANA UNIVERSITY SCHOOL OF MEDICINE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4E4298-2473-394D-B497-59D1618497EB}"/>
                </a:ext>
              </a:extLst>
            </p:cNvPr>
            <p:cNvGrpSpPr/>
            <p:nvPr userDrawn="1"/>
          </p:nvGrpSpPr>
          <p:grpSpPr>
            <a:xfrm>
              <a:off x="422970" y="4298510"/>
              <a:ext cx="725830" cy="853727"/>
              <a:chOff x="422970" y="4298510"/>
              <a:chExt cx="725830" cy="85372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CA54A-3A83-A04B-BA02-C9EA07FAF4EE}"/>
                  </a:ext>
                </a:extLst>
              </p:cNvPr>
              <p:cNvSpPr/>
              <p:nvPr userDrawn="1"/>
            </p:nvSpPr>
            <p:spPr>
              <a:xfrm>
                <a:off x="583872" y="4456709"/>
                <a:ext cx="407139" cy="695528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066C393-1D04-3B4A-A36D-C9461F0FFF6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970" y="4298510"/>
                <a:ext cx="725830" cy="7971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5472130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660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506694" y="2274522"/>
            <a:ext cx="6802482" cy="65691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="1" i="0" spc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Section Heading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526131" y="2032786"/>
            <a:ext cx="3700462" cy="2524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spc="5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SECTION NUMBER OR SUBTITLE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-14942" y="2032000"/>
            <a:ext cx="148614" cy="836706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E92844-5432-AA47-9FC3-157F0E3989E3}"/>
              </a:ext>
            </a:extLst>
          </p:cNvPr>
          <p:cNvGrpSpPr/>
          <p:nvPr userDrawn="1"/>
        </p:nvGrpSpPr>
        <p:grpSpPr>
          <a:xfrm>
            <a:off x="-30788" y="4298510"/>
            <a:ext cx="9228667" cy="853727"/>
            <a:chOff x="-30788" y="4298510"/>
            <a:chExt cx="9228667" cy="8537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19ED4B-0453-FC4B-864C-901DEECE2F34}"/>
                </a:ext>
              </a:extLst>
            </p:cNvPr>
            <p:cNvSpPr/>
            <p:nvPr userDrawn="1"/>
          </p:nvSpPr>
          <p:spPr>
            <a:xfrm>
              <a:off x="-30788" y="4650466"/>
              <a:ext cx="9228667" cy="501771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B59AD9-99C6-4642-AACC-44F4B0D3A47C}"/>
                </a:ext>
              </a:extLst>
            </p:cNvPr>
            <p:cNvSpPr txBox="1"/>
            <p:nvPr userDrawn="1"/>
          </p:nvSpPr>
          <p:spPr>
            <a:xfrm>
              <a:off x="2576311" y="4704060"/>
              <a:ext cx="615943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0" b="1">
                  <a:solidFill>
                    <a:schemeClr val="bg1"/>
                  </a:solidFill>
                </a:rPr>
                <a:t>INDIANA UNIVERSITY SCHOOL OF MEDICINE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D1BAF2D-D90C-9046-A414-36725E6FFE51}"/>
                </a:ext>
              </a:extLst>
            </p:cNvPr>
            <p:cNvGrpSpPr/>
            <p:nvPr userDrawn="1"/>
          </p:nvGrpSpPr>
          <p:grpSpPr>
            <a:xfrm>
              <a:off x="422970" y="4298510"/>
              <a:ext cx="725830" cy="853727"/>
              <a:chOff x="422970" y="4298510"/>
              <a:chExt cx="725830" cy="85372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D14026D-0215-0A48-8182-2F16D5B1FC53}"/>
                  </a:ext>
                </a:extLst>
              </p:cNvPr>
              <p:cNvSpPr/>
              <p:nvPr userDrawn="1"/>
            </p:nvSpPr>
            <p:spPr>
              <a:xfrm>
                <a:off x="583872" y="4456709"/>
                <a:ext cx="407139" cy="695528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2D5B06C-F6DF-0842-ABED-1C3D8078F57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970" y="4298510"/>
                <a:ext cx="725830" cy="7971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5785405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499" y="510282"/>
            <a:ext cx="8004391" cy="6990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i="0" cap="none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04610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4833956" y="179431"/>
            <a:ext cx="3700462" cy="2524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100" b="0" i="0" spc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SECTION TITLE OR SUBTITLE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556000" y="354105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66426" y="1322876"/>
            <a:ext cx="8015594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tabLst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subtitle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3A402F-84DE-3648-943C-F947B742644A}"/>
              </a:ext>
            </a:extLst>
          </p:cNvPr>
          <p:cNvGrpSpPr/>
          <p:nvPr userDrawn="1"/>
        </p:nvGrpSpPr>
        <p:grpSpPr>
          <a:xfrm>
            <a:off x="-30788" y="4298510"/>
            <a:ext cx="9228667" cy="853727"/>
            <a:chOff x="-30788" y="4298510"/>
            <a:chExt cx="9228667" cy="85372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E396F1-F31B-F44E-94EB-2D879CB9F1C8}"/>
                </a:ext>
              </a:extLst>
            </p:cNvPr>
            <p:cNvSpPr/>
            <p:nvPr userDrawn="1"/>
          </p:nvSpPr>
          <p:spPr>
            <a:xfrm>
              <a:off x="-30788" y="4650466"/>
              <a:ext cx="9228667" cy="501771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012D6-6963-1C4C-82CB-78A98B57306A}"/>
                </a:ext>
              </a:extLst>
            </p:cNvPr>
            <p:cNvSpPr txBox="1"/>
            <p:nvPr userDrawn="1"/>
          </p:nvSpPr>
          <p:spPr>
            <a:xfrm>
              <a:off x="2576311" y="4704060"/>
              <a:ext cx="615943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0" b="1">
                  <a:solidFill>
                    <a:schemeClr val="bg1"/>
                  </a:solidFill>
                </a:rPr>
                <a:t>INDIANA UNIVERSITY SCHOOL OF MEDICINE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FE0A3E8-2C3C-CF46-A1A4-EE6D0BA3FC9D}"/>
                </a:ext>
              </a:extLst>
            </p:cNvPr>
            <p:cNvGrpSpPr/>
            <p:nvPr userDrawn="1"/>
          </p:nvGrpSpPr>
          <p:grpSpPr>
            <a:xfrm>
              <a:off x="422970" y="4298510"/>
              <a:ext cx="725830" cy="853727"/>
              <a:chOff x="422970" y="4298510"/>
              <a:chExt cx="725830" cy="85372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26430D-4079-4B41-9842-41583BFE0C9D}"/>
                  </a:ext>
                </a:extLst>
              </p:cNvPr>
              <p:cNvSpPr/>
              <p:nvPr userDrawn="1"/>
            </p:nvSpPr>
            <p:spPr>
              <a:xfrm>
                <a:off x="583872" y="4456709"/>
                <a:ext cx="407139" cy="695528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EB69E89-B821-FD42-BA2A-E2E3A1CD5BB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970" y="4298510"/>
                <a:ext cx="725830" cy="7971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8206055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5303" y="464386"/>
            <a:ext cx="4560579" cy="779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1" i="0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25303" y="1629405"/>
            <a:ext cx="4560579" cy="279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 marL="742950" indent="-28575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2pPr>
            <a:lvl3pPr marL="11430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3pPr>
            <a:lvl4pPr marL="16002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4pPr>
            <a:lvl5pPr marL="20574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73058" y="0"/>
            <a:ext cx="3570941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928226-E43E-9A42-8F2D-CC86E47C5643}"/>
              </a:ext>
            </a:extLst>
          </p:cNvPr>
          <p:cNvGrpSpPr/>
          <p:nvPr userDrawn="1"/>
        </p:nvGrpSpPr>
        <p:grpSpPr>
          <a:xfrm>
            <a:off x="-30788" y="4298510"/>
            <a:ext cx="9228667" cy="853727"/>
            <a:chOff x="-30788" y="4298510"/>
            <a:chExt cx="9228667" cy="8537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D5977E-D878-7A43-BF6A-D4E3AD5B28B6}"/>
                </a:ext>
              </a:extLst>
            </p:cNvPr>
            <p:cNvSpPr/>
            <p:nvPr userDrawn="1"/>
          </p:nvSpPr>
          <p:spPr>
            <a:xfrm>
              <a:off x="-30788" y="4650466"/>
              <a:ext cx="9228667" cy="501771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5CD740-FF84-DB42-B0C7-54BCF89FF22C}"/>
                </a:ext>
              </a:extLst>
            </p:cNvPr>
            <p:cNvSpPr txBox="1"/>
            <p:nvPr userDrawn="1"/>
          </p:nvSpPr>
          <p:spPr>
            <a:xfrm>
              <a:off x="2576311" y="4704060"/>
              <a:ext cx="615943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0" b="1">
                  <a:solidFill>
                    <a:schemeClr val="bg1"/>
                  </a:solidFill>
                </a:rPr>
                <a:t>INDIANA UNIVERSITY SCHOOL OF MEDICINE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0CC3031-F52B-0E4F-8E6F-2551722B6AA6}"/>
                </a:ext>
              </a:extLst>
            </p:cNvPr>
            <p:cNvGrpSpPr/>
            <p:nvPr userDrawn="1"/>
          </p:nvGrpSpPr>
          <p:grpSpPr>
            <a:xfrm>
              <a:off x="422970" y="4298510"/>
              <a:ext cx="725830" cy="853727"/>
              <a:chOff x="422970" y="4298510"/>
              <a:chExt cx="725830" cy="8537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15DAA7-B7DE-6E4D-81FC-313480E27A9B}"/>
                  </a:ext>
                </a:extLst>
              </p:cNvPr>
              <p:cNvSpPr/>
              <p:nvPr userDrawn="1"/>
            </p:nvSpPr>
            <p:spPr>
              <a:xfrm>
                <a:off x="583872" y="4456709"/>
                <a:ext cx="407139" cy="695528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EF6C903-6A3A-9148-AD8A-19BEB5E9002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970" y="4298510"/>
                <a:ext cx="725830" cy="797138"/>
              </a:xfrm>
              <a:prstGeom prst="rect">
                <a:avLst/>
              </a:prstGeom>
            </p:spPr>
          </p:pic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913B757-E8CF-584A-BD70-2E79D9DDD41F}"/>
              </a:ext>
            </a:extLst>
          </p:cNvPr>
          <p:cNvSpPr/>
          <p:nvPr userDrawn="1"/>
        </p:nvSpPr>
        <p:spPr>
          <a:xfrm>
            <a:off x="0" y="604610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0CD019-6D45-4D4A-AEB0-E2AC73E8811D}"/>
              </a:ext>
            </a:extLst>
          </p:cNvPr>
          <p:cNvSpPr/>
          <p:nvPr userDrawn="1"/>
        </p:nvSpPr>
        <p:spPr>
          <a:xfrm>
            <a:off x="-30788" y="4650465"/>
            <a:ext cx="9228667" cy="540015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AC8DF18-3E60-B247-B893-BB8BFC859846}"/>
              </a:ext>
            </a:extLst>
          </p:cNvPr>
          <p:cNvGrpSpPr/>
          <p:nvPr userDrawn="1"/>
        </p:nvGrpSpPr>
        <p:grpSpPr>
          <a:xfrm>
            <a:off x="-30788" y="4298510"/>
            <a:ext cx="9228667" cy="853727"/>
            <a:chOff x="-30788" y="4298510"/>
            <a:chExt cx="9228667" cy="85372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88C768-7285-E342-A158-C512EEA47842}"/>
                </a:ext>
              </a:extLst>
            </p:cNvPr>
            <p:cNvSpPr/>
            <p:nvPr userDrawn="1"/>
          </p:nvSpPr>
          <p:spPr>
            <a:xfrm>
              <a:off x="-30788" y="4650466"/>
              <a:ext cx="9228667" cy="501771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1681DC-5005-2849-B1CC-16C372DA3974}"/>
                </a:ext>
              </a:extLst>
            </p:cNvPr>
            <p:cNvSpPr txBox="1"/>
            <p:nvPr userDrawn="1"/>
          </p:nvSpPr>
          <p:spPr>
            <a:xfrm>
              <a:off x="2576311" y="4704060"/>
              <a:ext cx="615943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0" b="1">
                  <a:solidFill>
                    <a:schemeClr val="bg1"/>
                  </a:solidFill>
                </a:rPr>
                <a:t>INDIANA UNIVERSITY SCHOOL OF MEDICINE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6BB39A-1C79-7140-8CC6-D2D016540907}"/>
                </a:ext>
              </a:extLst>
            </p:cNvPr>
            <p:cNvGrpSpPr/>
            <p:nvPr userDrawn="1"/>
          </p:nvGrpSpPr>
          <p:grpSpPr>
            <a:xfrm>
              <a:off x="422970" y="4298510"/>
              <a:ext cx="725830" cy="853727"/>
              <a:chOff x="422970" y="4298510"/>
              <a:chExt cx="725830" cy="85372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E8045-FA2D-D548-90FD-0C9CC61789AB}"/>
                  </a:ext>
                </a:extLst>
              </p:cNvPr>
              <p:cNvSpPr/>
              <p:nvPr userDrawn="1"/>
            </p:nvSpPr>
            <p:spPr>
              <a:xfrm>
                <a:off x="583872" y="4456709"/>
                <a:ext cx="407139" cy="695528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DAB4E97-D59E-2D4B-B31D-9BB4153AA97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970" y="4298510"/>
                <a:ext cx="725830" cy="797138"/>
              </a:xfrm>
              <a:prstGeom prst="rect">
                <a:avLst/>
              </a:prstGeom>
            </p:spPr>
          </p:pic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CAEAE6F-04FE-6F48-8CE8-B51096938E5F}"/>
              </a:ext>
            </a:extLst>
          </p:cNvPr>
          <p:cNvSpPr/>
          <p:nvPr userDrawn="1"/>
        </p:nvSpPr>
        <p:spPr>
          <a:xfrm>
            <a:off x="0" y="604610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520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3" r:id="rId1"/>
    <p:sldLayoutId id="2147493482" r:id="rId2"/>
    <p:sldLayoutId id="2147493469" r:id="rId3"/>
    <p:sldLayoutId id="2147493478" r:id="rId4"/>
    <p:sldLayoutId id="2147493467" r:id="rId5"/>
    <p:sldLayoutId id="2147493472" r:id="rId6"/>
    <p:sldLayoutId id="2147493457" r:id="rId7"/>
    <p:sldLayoutId id="2147493475" r:id="rId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00" spc="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1">
            <a:lumMod val="50000"/>
            <a:lumOff val="50000"/>
          </a:schemeClr>
        </a:buClr>
        <a:buSzPct val="100000"/>
        <a:buFont typeface="Wingdings" charset="2"/>
        <a:buChar char="§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customXml" Target="../ink/ink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86FB5F-51D9-98A7-B0B9-11634D5B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7" y="2014503"/>
            <a:ext cx="9039499" cy="1114494"/>
          </a:xfrm>
        </p:spPr>
        <p:txBody>
          <a:bodyPr lIns="91440" tIns="45720" rIns="91440" bIns="45720" anchor="ctr">
            <a:noAutofit/>
          </a:bodyPr>
          <a:lstStyle/>
          <a:p>
            <a:r>
              <a:rPr lang="en-US" sz="3200" dirty="0"/>
              <a:t>R-loop signatures between HPV+ and HPV- cervical cancers at single-cell resolution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6542B-4302-6FC6-4C75-A40B04AF48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347" y="3800782"/>
            <a:ext cx="8898388" cy="259467"/>
          </a:xfrm>
        </p:spPr>
        <p:txBody>
          <a:bodyPr lIns="91440" tIns="45720" rIns="91440" bIns="45720" anchor="ctr">
            <a:noAutofit/>
          </a:bodyPr>
          <a:lstStyle/>
          <a:p>
            <a:r>
              <a:rPr lang="en-US" dirty="0"/>
              <a:t>Presented by:</a:t>
            </a:r>
            <a:br>
              <a:rPr lang="en-US" dirty="0"/>
            </a:br>
            <a:r>
              <a:rPr lang="en-US" dirty="0"/>
              <a:t>Steven Brooks</a:t>
            </a:r>
          </a:p>
        </p:txBody>
      </p:sp>
    </p:spTree>
    <p:extLst>
      <p:ext uri="{BB962C8B-B14F-4D97-AF65-F5344CB8AC3E}">
        <p14:creationId xmlns:p14="http://schemas.microsoft.com/office/powerpoint/2010/main" val="478134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1C189633-AD88-D451-A912-558EBB7CD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407" y="665654"/>
            <a:ext cx="7198593" cy="4319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872782-D7F6-E708-4CD0-CABBA4855D40}"/>
              </a:ext>
            </a:extLst>
          </p:cNvPr>
          <p:cNvSpPr txBox="1"/>
          <p:nvPr/>
        </p:nvSpPr>
        <p:spPr>
          <a:xfrm>
            <a:off x="161174" y="158691"/>
            <a:ext cx="601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Cells were annotated using marker genes and </a:t>
            </a:r>
            <a:r>
              <a:rPr lang="en-US" sz="1400" b="1" dirty="0" err="1"/>
              <a:t>CellMarker</a:t>
            </a:r>
            <a:r>
              <a:rPr lang="en-US" sz="1400" b="1" dirty="0"/>
              <a:t>*.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3419FD-DEB4-9B9A-080E-89E9B0D63BF1}"/>
              </a:ext>
            </a:extLst>
          </p:cNvPr>
          <p:cNvSpPr txBox="1"/>
          <p:nvPr/>
        </p:nvSpPr>
        <p:spPr>
          <a:xfrm>
            <a:off x="50338" y="3063587"/>
            <a:ext cx="18220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*Clusters 7, 9, 11 and 15 were manually annotated due to impossible cell types (neuronal, embryonic, testis)</a:t>
            </a:r>
          </a:p>
        </p:txBody>
      </p:sp>
    </p:spTree>
    <p:extLst>
      <p:ext uri="{BB962C8B-B14F-4D97-AF65-F5344CB8AC3E}">
        <p14:creationId xmlns:p14="http://schemas.microsoft.com/office/powerpoint/2010/main" val="312607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E9057E1-D7C4-457B-C444-0683315C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16" y="165901"/>
            <a:ext cx="5383122" cy="1755911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E003C01-FF1B-E8E0-97D3-BAB9550C5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426" y="2072640"/>
            <a:ext cx="8015594" cy="20608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Catalogs R-loop regulator genes from PubMed articles.</a:t>
            </a:r>
          </a:p>
          <a:p>
            <a:r>
              <a:rPr lang="en-US" dirty="0"/>
              <a:t>Scores evidence strength based on number of studies/assays.</a:t>
            </a:r>
          </a:p>
          <a:p>
            <a:r>
              <a:rPr lang="en-US" dirty="0"/>
              <a:t>Links gene regulators to specific R-loops.</a:t>
            </a:r>
          </a:p>
          <a:p>
            <a:pPr marL="0" indent="0">
              <a:buNone/>
            </a:pPr>
            <a:r>
              <a:rPr lang="en-US" dirty="0"/>
              <a:t>We will use their full R-loop regulator gene list and assign each of our cells a score based on the corresponding gene expression.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D2CD33-6665-A0F8-90AB-0E3A98D4C05F}"/>
              </a:ext>
            </a:extLst>
          </p:cNvPr>
          <p:cNvSpPr txBox="1"/>
          <p:nvPr/>
        </p:nvSpPr>
        <p:spPr>
          <a:xfrm>
            <a:off x="1002452" y="4973966"/>
            <a:ext cx="19507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https://doi.org/10.1093/nar/gkab1103</a:t>
            </a:r>
          </a:p>
        </p:txBody>
      </p:sp>
    </p:spTree>
    <p:extLst>
      <p:ext uri="{BB962C8B-B14F-4D97-AF65-F5344CB8AC3E}">
        <p14:creationId xmlns:p14="http://schemas.microsoft.com/office/powerpoint/2010/main" val="2526089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59227-F16A-5152-F96A-464CFD0D0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F922-9976-3AA6-B7F0-5B40579E7B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R-loop scores per cell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1DED2-2D5E-806C-A776-C6E6B22F6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normalized expression of 1,095 RLRG genes</a:t>
            </a:r>
          </a:p>
          <a:p>
            <a:r>
              <a:rPr lang="en-US" dirty="0"/>
              <a:t>Subtract average of a control gene set matched by expression level</a:t>
            </a:r>
          </a:p>
          <a:p>
            <a:r>
              <a:rPr lang="en-US" dirty="0"/>
              <a:t>Relative score: Higher ~ enriched RLRG expression relative to background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76FF9-58E1-7546-CAE5-6F287E3B0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951" y="3057571"/>
            <a:ext cx="3726063" cy="14740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8213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20DF8-09FC-15D4-0639-CE2A5D74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blue dots&#10;&#10;AI-generated content may be incorrect.">
            <a:extLst>
              <a:ext uri="{FF2B5EF4-FFF2-40B4-BE49-F238E27FC236}">
                <a16:creationId xmlns:a16="http://schemas.microsoft.com/office/drawing/2014/main" id="{B022DE90-DF5E-ED48-7676-AFC3F8304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81" y="351451"/>
            <a:ext cx="7794838" cy="467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49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8EE0FE-21C9-01ED-526D-080424FA6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820" y="72867"/>
            <a:ext cx="4754465" cy="455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53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graph&#10;&#10;AI-generated content may be incorrect.">
            <a:extLst>
              <a:ext uri="{FF2B5EF4-FFF2-40B4-BE49-F238E27FC236}">
                <a16:creationId xmlns:a16="http://schemas.microsoft.com/office/drawing/2014/main" id="{508BF81C-59A4-A3A9-FB29-8D7514DA6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894"/>
            <a:ext cx="9144000" cy="39188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E52D98-8426-2C29-EA05-565C8916D25A}"/>
                  </a:ext>
                </a:extLst>
              </p14:cNvPr>
              <p14:cNvContentPartPr/>
              <p14:nvPr/>
            </p14:nvContentPartPr>
            <p14:xfrm>
              <a:off x="221427" y="3386080"/>
              <a:ext cx="850680" cy="861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E52D98-8426-2C29-EA05-565C8916D2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307" y="3379960"/>
                <a:ext cx="862920" cy="87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30385629-45F4-DD97-6FB2-263CD6594307}"/>
              </a:ext>
            </a:extLst>
          </p:cNvPr>
          <p:cNvGrpSpPr/>
          <p:nvPr/>
        </p:nvGrpSpPr>
        <p:grpSpPr>
          <a:xfrm>
            <a:off x="3080907" y="3351880"/>
            <a:ext cx="1839600" cy="917280"/>
            <a:chOff x="3080907" y="3351880"/>
            <a:chExt cx="1839600" cy="91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3D6A2F9-DDBC-6D25-97D0-45A67A8AB00D}"/>
                    </a:ext>
                  </a:extLst>
                </p14:cNvPr>
                <p14:cNvContentPartPr/>
                <p14:nvPr/>
              </p14:nvContentPartPr>
              <p14:xfrm>
                <a:off x="3080907" y="3351880"/>
                <a:ext cx="862200" cy="917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3D6A2F9-DDBC-6D25-97D0-45A67A8AB00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74787" y="3345760"/>
                  <a:ext cx="874440" cy="9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6A32BAD-08E1-AD85-6A76-97524C7BCFFD}"/>
                    </a:ext>
                  </a:extLst>
                </p14:cNvPr>
                <p14:cNvContentPartPr/>
                <p14:nvPr/>
              </p14:nvContentPartPr>
              <p14:xfrm>
                <a:off x="4619187" y="3505960"/>
                <a:ext cx="301320" cy="310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6A32BAD-08E1-AD85-6A76-97524C7BCFF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13067" y="3499840"/>
                  <a:ext cx="313560" cy="322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A6CEBD2-F324-FD09-4425-64825FBC692D}"/>
              </a:ext>
            </a:extLst>
          </p:cNvPr>
          <p:cNvSpPr txBox="1"/>
          <p:nvPr/>
        </p:nvSpPr>
        <p:spPr>
          <a:xfrm>
            <a:off x="1366360" y="4150085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Malignant</a:t>
            </a:r>
          </a:p>
        </p:txBody>
      </p:sp>
    </p:spTree>
    <p:extLst>
      <p:ext uri="{BB962C8B-B14F-4D97-AF65-F5344CB8AC3E}">
        <p14:creationId xmlns:p14="http://schemas.microsoft.com/office/powerpoint/2010/main" val="3041290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A2E95-D26A-AC98-2386-4BFB79B3C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EC7E7-371D-85BF-5C3F-B083F6CAA2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54471-5F3E-67C6-E111-590AB55EB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499" y="1209347"/>
            <a:ext cx="8316987" cy="3310342"/>
          </a:xfrm>
        </p:spPr>
        <p:txBody>
          <a:bodyPr>
            <a:normAutofit/>
          </a:bodyPr>
          <a:lstStyle/>
          <a:p>
            <a:pPr lvl="0"/>
            <a:r>
              <a:rPr lang="en-US" b="1" strike="sngStrike" dirty="0"/>
              <a:t>H1:</a:t>
            </a:r>
            <a:r>
              <a:rPr lang="en-US" strike="sngStrike" dirty="0"/>
              <a:t> HPV-positive tumors have higher R-loop scores </a:t>
            </a:r>
            <a:br>
              <a:rPr lang="en-US" strike="sngStrike" dirty="0"/>
            </a:br>
            <a:r>
              <a:rPr lang="en-US" strike="sngStrike" dirty="0"/>
              <a:t>(based on RLRGs </a:t>
            </a:r>
            <a:r>
              <a:rPr lang="en-US" sz="800" strike="sngStrike" dirty="0"/>
              <a:t>regulator genes </a:t>
            </a:r>
            <a:r>
              <a:rPr lang="en-US" strike="sngStrike" dirty="0"/>
              <a:t>) than HPV-negative tumors in malignant cells.</a:t>
            </a:r>
          </a:p>
          <a:p>
            <a:pPr marL="0" lvl="0" indent="0">
              <a:buNone/>
            </a:pPr>
            <a:r>
              <a:rPr lang="en-US" b="1" dirty="0"/>
              <a:t>Notes: Our evidence fails to support this hypothesis.</a:t>
            </a:r>
          </a:p>
          <a:p>
            <a:pPr marL="0" lvl="0" indent="0">
              <a:buNone/>
            </a:pPr>
            <a:r>
              <a:rPr lang="en-US" dirty="0"/>
              <a:t>	-Chen et al. originally used WGCNA to subset the ~1,000 RLRG to ~100 RLRGs that are highly correlated with HBV – we just went with all RLRG.</a:t>
            </a:r>
          </a:p>
          <a:p>
            <a:pPr marL="0" lvl="0" indent="0">
              <a:buNone/>
            </a:pPr>
            <a:r>
              <a:rPr lang="en-US" dirty="0"/>
              <a:t>	-Chen </a:t>
            </a:r>
            <a:r>
              <a:rPr lang="en-US" dirty="0" err="1"/>
              <a:t>el</a:t>
            </a:r>
            <a:r>
              <a:rPr lang="en-US" dirty="0"/>
              <a:t> al. also had a better idea of which cells were </a:t>
            </a:r>
            <a:r>
              <a:rPr lang="en-US" b="1" dirty="0"/>
              <a:t>malignant</a:t>
            </a:r>
            <a:r>
              <a:rPr lang="en-US" dirty="0"/>
              <a:t> by analyzing CNV – we used very coarse labels.</a:t>
            </a:r>
          </a:p>
          <a:p>
            <a:pPr marL="0" lvl="0" indent="0">
              <a:buNone/>
            </a:pPr>
            <a:r>
              <a:rPr lang="en-US" dirty="0"/>
              <a:t>	-Viral lifecycle dependence? (more on this later)</a:t>
            </a:r>
          </a:p>
        </p:txBody>
      </p:sp>
    </p:spTree>
    <p:extLst>
      <p:ext uri="{BB962C8B-B14F-4D97-AF65-F5344CB8AC3E}">
        <p14:creationId xmlns:p14="http://schemas.microsoft.com/office/powerpoint/2010/main" val="1981204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AA798-1249-9D93-31C0-62C17D2B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CDFE1-B0F3-E4B0-ADD0-1763768A2A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24D79-EBEF-124E-8EB8-4035C89DA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strike="sngStrike" dirty="0"/>
              <a:t>H1:</a:t>
            </a:r>
            <a:r>
              <a:rPr lang="en-US" strike="sngStrike" dirty="0"/>
              <a:t> HPV-positive tumors have higher R-loop scores </a:t>
            </a:r>
            <a:br>
              <a:rPr lang="en-US" strike="sngStrike" dirty="0"/>
            </a:br>
            <a:r>
              <a:rPr lang="en-US" strike="sngStrike" dirty="0"/>
              <a:t>(based on RLRGs </a:t>
            </a:r>
            <a:r>
              <a:rPr lang="en-US" sz="800" strike="sngStrike" dirty="0"/>
              <a:t>regulator genes </a:t>
            </a:r>
            <a:r>
              <a:rPr lang="en-US" strike="sngStrike" dirty="0"/>
              <a:t>) than HPV-negative tumors in malignant cells</a:t>
            </a:r>
            <a:r>
              <a:rPr lang="en-US" dirty="0"/>
              <a:t>.</a:t>
            </a:r>
          </a:p>
          <a:p>
            <a:pPr lvl="0"/>
            <a:r>
              <a:rPr lang="en-US" b="1" dirty="0">
                <a:highlight>
                  <a:srgbClr val="FFFF00"/>
                </a:highlight>
              </a:rPr>
              <a:t>H2:</a:t>
            </a:r>
            <a:r>
              <a:rPr lang="en-US" dirty="0">
                <a:highlight>
                  <a:srgbClr val="FFFF00"/>
                </a:highlight>
              </a:rPr>
              <a:t> In HPV-positive tumors, high R-loop scores are associated with: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higher T cell exhaustion signatures in CD8 T cells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lower antigen presentation (MHC) in malignant cells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overall more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immunosuppressive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TME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0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2A999-9BEE-C331-D6B3-EF15A1E5D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F3159536-4DCD-055A-D6AF-AFF2F478D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136" y="112469"/>
            <a:ext cx="6091372" cy="467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43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DD89-FA5A-6804-521A-6E116F4D65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Please don’t ask me about immunology</a:t>
            </a:r>
          </a:p>
        </p:txBody>
      </p:sp>
      <p:pic>
        <p:nvPicPr>
          <p:cNvPr id="6" name="Picture 5" descr="A person on water skis&#10;&#10;AI-generated content may be incorrect.">
            <a:extLst>
              <a:ext uri="{FF2B5EF4-FFF2-40B4-BE49-F238E27FC236}">
                <a16:creationId xmlns:a16="http://schemas.microsoft.com/office/drawing/2014/main" id="{702F514B-0164-1D55-31D1-62B6CBD7C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917" y="1209347"/>
            <a:ext cx="3159283" cy="3159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E11E63-4A23-1682-7839-1BDF25B88EAC}"/>
              </a:ext>
            </a:extLst>
          </p:cNvPr>
          <p:cNvSpPr txBox="1"/>
          <p:nvPr/>
        </p:nvSpPr>
        <p:spPr>
          <a:xfrm>
            <a:off x="1003512" y="4750760"/>
            <a:ext cx="3061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Fonzie jumps over a shark on water skis in </a:t>
            </a:r>
            <a:r>
              <a:rPr lang="en-US" sz="800" i="1" dirty="0">
                <a:solidFill>
                  <a:schemeClr val="bg1"/>
                </a:solidFill>
              </a:rPr>
              <a:t>Happy Days</a:t>
            </a:r>
            <a:r>
              <a:rPr lang="en-US" sz="800" dirty="0">
                <a:solidFill>
                  <a:schemeClr val="bg1"/>
                </a:solidFill>
              </a:rPr>
              <a:t> episode “Hollywood: Part 3” (Season 5, Episode 3)</a:t>
            </a:r>
          </a:p>
        </p:txBody>
      </p:sp>
    </p:spTree>
    <p:extLst>
      <p:ext uri="{BB962C8B-B14F-4D97-AF65-F5344CB8AC3E}">
        <p14:creationId xmlns:p14="http://schemas.microsoft.com/office/powerpoint/2010/main" val="2546211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A90E-B9D2-AF9F-BA71-6AAEAE1E2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500" y="510282"/>
            <a:ext cx="4815174" cy="699065"/>
          </a:xfrm>
        </p:spPr>
        <p:txBody>
          <a:bodyPr>
            <a:normAutofit/>
          </a:bodyPr>
          <a:lstStyle/>
          <a:p>
            <a:r>
              <a:rPr lang="en-US" dirty="0"/>
              <a:t>What is HPV?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167D5-7BE9-3ABE-2D2E-8EFF769EA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427" y="1322876"/>
            <a:ext cx="4467529" cy="2810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High-risk human papillomaviruses, particularly </a:t>
            </a:r>
            <a:r>
              <a:rPr lang="en-US" b="1" dirty="0"/>
              <a:t>HPV16</a:t>
            </a:r>
            <a:r>
              <a:rPr lang="en-US" dirty="0"/>
              <a:t>, are the primary cause of nearly all cervical cancers, and their viral oncoproteins </a:t>
            </a:r>
            <a:r>
              <a:rPr lang="en-US" b="1" dirty="0"/>
              <a:t>E6</a:t>
            </a:r>
            <a:r>
              <a:rPr lang="en-US" dirty="0"/>
              <a:t> and </a:t>
            </a:r>
            <a:r>
              <a:rPr lang="en-US" b="1" dirty="0"/>
              <a:t>E7</a:t>
            </a:r>
            <a:r>
              <a:rPr lang="en-US" dirty="0"/>
              <a:t> drive malignant transformation by inactivating the tumor suppressors </a:t>
            </a:r>
            <a:r>
              <a:rPr lang="en-US" b="1" dirty="0"/>
              <a:t>p53</a:t>
            </a:r>
            <a:r>
              <a:rPr lang="en-US" dirty="0"/>
              <a:t> and </a:t>
            </a:r>
            <a:r>
              <a:rPr lang="en-US" b="1" dirty="0"/>
              <a:t>Rb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1200" b="1" dirty="0"/>
              <a:t>Fun fact: </a:t>
            </a:r>
            <a:r>
              <a:rPr lang="en-US" sz="1200" dirty="0"/>
              <a:t>The HPV vaccine is essentially the empty capsid protein L1.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8686D-203E-02D5-D6BE-DE3EF907DFB4}"/>
              </a:ext>
            </a:extLst>
          </p:cNvPr>
          <p:cNvSpPr txBox="1"/>
          <p:nvPr/>
        </p:nvSpPr>
        <p:spPr>
          <a:xfrm>
            <a:off x="1178560" y="4809066"/>
            <a:ext cx="1815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10.3390/cancers15143692</a:t>
            </a:r>
          </a:p>
        </p:txBody>
      </p:sp>
      <p:pic>
        <p:nvPicPr>
          <p:cNvPr id="7" name="Picture 6" descr="A diagram of a human papillomavirus&#10;&#10;AI-generated content may be incorrect.">
            <a:extLst>
              <a:ext uri="{FF2B5EF4-FFF2-40B4-BE49-F238E27FC236}">
                <a16:creationId xmlns:a16="http://schemas.microsoft.com/office/drawing/2014/main" id="{45F53856-18A6-E348-645C-32D3917F3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956" y="121152"/>
            <a:ext cx="3515360" cy="4512066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E6FB91-FA8E-34B1-C0FD-88FCF472E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9369" y="50737"/>
            <a:ext cx="3700462" cy="252412"/>
          </a:xfrm>
        </p:spPr>
        <p:txBody>
          <a:bodyPr/>
          <a:lstStyle/>
          <a:p>
            <a:r>
              <a:rPr lang="en-US" dirty="0"/>
              <a:t>Biology Background</a:t>
            </a:r>
          </a:p>
        </p:txBody>
      </p:sp>
    </p:spTree>
    <p:extLst>
      <p:ext uri="{BB962C8B-B14F-4D97-AF65-F5344CB8AC3E}">
        <p14:creationId xmlns:p14="http://schemas.microsoft.com/office/powerpoint/2010/main" val="2376527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82D21-C0BE-C92A-C82B-334E97ABE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diagram&#10;&#10;AI-generated content may be incorrect.">
            <a:extLst>
              <a:ext uri="{FF2B5EF4-FFF2-40B4-BE49-F238E27FC236}">
                <a16:creationId xmlns:a16="http://schemas.microsoft.com/office/drawing/2014/main" id="{22DCE1F5-CC09-8BDE-5DD4-2E4465E8F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853" y="850898"/>
            <a:ext cx="3434081" cy="4292602"/>
          </a:xfrm>
          <a:prstGeom prst="rect">
            <a:avLst/>
          </a:prstGeom>
        </p:spPr>
      </p:pic>
      <p:pic>
        <p:nvPicPr>
          <p:cNvPr id="14" name="Picture 13" descr="A graph of a diagram&#10;&#10;AI-generated content may be incorrect.">
            <a:extLst>
              <a:ext uri="{FF2B5EF4-FFF2-40B4-BE49-F238E27FC236}">
                <a16:creationId xmlns:a16="http://schemas.microsoft.com/office/drawing/2014/main" id="{E8551A8C-F97E-431E-32F1-9AE2E22E7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8" y="1050857"/>
            <a:ext cx="4836831" cy="40306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3311D9-8912-2AAD-C272-A17F34F4ED1A}"/>
              </a:ext>
            </a:extLst>
          </p:cNvPr>
          <p:cNvSpPr txBox="1"/>
          <p:nvPr/>
        </p:nvSpPr>
        <p:spPr>
          <a:xfrm>
            <a:off x="189653" y="104842"/>
            <a:ext cx="83526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highlight>
                  <a:srgbClr val="C0C0C0"/>
                </a:highlight>
              </a:rPr>
              <a:t>H2:</a:t>
            </a:r>
            <a:r>
              <a:rPr lang="en-US" dirty="0">
                <a:highlight>
                  <a:srgbClr val="C0C0C0"/>
                </a:highlight>
              </a:rPr>
              <a:t> In HPV-positive tumors, high R-loop scores are associated with:</a:t>
            </a:r>
          </a:p>
          <a:p>
            <a:pPr lvl="1"/>
            <a:r>
              <a:rPr lang="en-US" dirty="0">
                <a:highlight>
                  <a:srgbClr val="C0C0C0"/>
                </a:highlight>
              </a:rPr>
              <a:t>higher T cell exhaustion signatures in CD8 T cells </a:t>
            </a:r>
            <a:r>
              <a:rPr lang="en-US" b="1" dirty="0"/>
              <a:t>Sort of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4065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077C1-D636-00F4-92E2-EB07025ED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iagram of a person's expression&#10;&#10;AI-generated content may be incorrect.">
            <a:extLst>
              <a:ext uri="{FF2B5EF4-FFF2-40B4-BE49-F238E27FC236}">
                <a16:creationId xmlns:a16="http://schemas.microsoft.com/office/drawing/2014/main" id="{D11655C5-EDDB-0DCD-1F6A-F960F34CE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" y="1185333"/>
            <a:ext cx="4545096" cy="3408823"/>
          </a:xfrm>
          <a:prstGeom prst="rect">
            <a:avLst/>
          </a:prstGeom>
        </p:spPr>
      </p:pic>
      <p:pic>
        <p:nvPicPr>
          <p:cNvPr id="18" name="Picture 17" descr="A diagram of rhombuses&#10;&#10;AI-generated content may be incorrect.">
            <a:extLst>
              <a:ext uri="{FF2B5EF4-FFF2-40B4-BE49-F238E27FC236}">
                <a16:creationId xmlns:a16="http://schemas.microsoft.com/office/drawing/2014/main" id="{232F39D2-C4E4-F077-0C63-CD6DD3FD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01" y="1272274"/>
            <a:ext cx="4357395" cy="32680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CA1BB2-531A-6C68-3101-6D434C439B97}"/>
              </a:ext>
            </a:extLst>
          </p:cNvPr>
          <p:cNvSpPr txBox="1"/>
          <p:nvPr/>
        </p:nvSpPr>
        <p:spPr>
          <a:xfrm>
            <a:off x="756920" y="155771"/>
            <a:ext cx="7838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highlight>
                  <a:srgbClr val="00FF00"/>
                </a:highlight>
              </a:rPr>
              <a:t>H2:</a:t>
            </a:r>
            <a:r>
              <a:rPr lang="en-US" dirty="0">
                <a:highlight>
                  <a:srgbClr val="00FF00"/>
                </a:highlight>
              </a:rPr>
              <a:t> In HPV-positive tumors, high R-loop scores are associated with: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lower antigen presentation (MHC) in malignant cells </a:t>
            </a:r>
            <a:r>
              <a:rPr lang="en-US" dirty="0"/>
              <a:t>Yes.</a:t>
            </a:r>
          </a:p>
        </p:txBody>
      </p:sp>
    </p:spTree>
    <p:extLst>
      <p:ext uri="{BB962C8B-B14F-4D97-AF65-F5344CB8AC3E}">
        <p14:creationId xmlns:p14="http://schemas.microsoft.com/office/powerpoint/2010/main" val="1233933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36DF2-5E6F-CC8C-18C6-FF56218A3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696D6-4E75-617C-706B-1CC2A3B43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Main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B4359-E129-2F0E-6B24-36E0B533C9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AEA40-9C33-3BE2-502A-5715A3AAB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R-loop scores (as we defined them) were ostensibly higher in HPV- tumors – contrary to the HBV story.</a:t>
            </a:r>
          </a:p>
          <a:p>
            <a:pPr lvl="1"/>
            <a:r>
              <a:rPr lang="en-US" dirty="0"/>
              <a:t>R-loop scores had okay results for tracking TME metrics such as T cell exhaustion / reduced antigen presentation.</a:t>
            </a:r>
          </a:p>
          <a:p>
            <a:pPr lvl="1"/>
            <a:r>
              <a:rPr lang="en-US" dirty="0"/>
              <a:t>We had trouble replicating Chen et al.’s story from HBV for HPV. </a:t>
            </a:r>
          </a:p>
        </p:txBody>
      </p:sp>
    </p:spTree>
    <p:extLst>
      <p:ext uri="{BB962C8B-B14F-4D97-AF65-F5344CB8AC3E}">
        <p14:creationId xmlns:p14="http://schemas.microsoft.com/office/powerpoint/2010/main" val="1713194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53073-E676-5BFB-F7AF-BE83929B1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A82C-D3BB-C5EF-DD34-DFFF3B19CE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Intuitions from this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95EF4-E3DC-0C77-7B6C-06990EFFED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2D9E8-0F95-AE1C-269D-1FDBC501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92040" y="1377062"/>
            <a:ext cx="9336039" cy="2810633"/>
          </a:xfrm>
        </p:spPr>
        <p:txBody>
          <a:bodyPr>
            <a:normAutofit/>
          </a:bodyPr>
          <a:lstStyle/>
          <a:p>
            <a:pPr lvl="1"/>
            <a:r>
              <a:rPr lang="en-US" sz="800" dirty="0"/>
              <a:t>“episomal” </a:t>
            </a:r>
            <a:r>
              <a:rPr lang="en-US" dirty="0"/>
              <a:t>{E2 ↑ &amp; R-loops ↑} implies currently {E6</a:t>
            </a:r>
            <a:r>
              <a:rPr lang="en-US" b="1" dirty="0"/>
              <a:t>↓, </a:t>
            </a:r>
            <a:r>
              <a:rPr lang="en-US" dirty="0"/>
              <a:t>E7</a:t>
            </a:r>
            <a:r>
              <a:rPr lang="en-US" b="1" dirty="0"/>
              <a:t>↓</a:t>
            </a:r>
            <a:r>
              <a:rPr lang="en-US" dirty="0"/>
              <a:t>} implies no p53 mutation -&gt; no cancer </a:t>
            </a:r>
            <a:r>
              <a:rPr lang="en-US" sz="1000" dirty="0"/>
              <a:t>(yet)</a:t>
            </a:r>
            <a:endParaRPr lang="en-US" sz="800" dirty="0"/>
          </a:p>
          <a:p>
            <a:pPr lvl="1"/>
            <a:r>
              <a:rPr lang="en-US" sz="1050" dirty="0"/>
              <a:t>“integrated” </a:t>
            </a:r>
            <a:r>
              <a:rPr lang="en-US" dirty="0"/>
              <a:t>{E2</a:t>
            </a:r>
            <a:r>
              <a:rPr lang="en-US" b="1" dirty="0"/>
              <a:t>↓ </a:t>
            </a:r>
            <a:r>
              <a:rPr lang="en-US" dirty="0"/>
              <a:t>&amp; R-loops ↓} implies {E6 ↑, E7 ↑} implies p53 mutation -&gt; cancer.</a:t>
            </a:r>
          </a:p>
          <a:p>
            <a:pPr marL="457200" lvl="1" indent="0">
              <a:buNone/>
            </a:pPr>
            <a:r>
              <a:rPr lang="en-US" dirty="0"/>
              <a:t>The R-loop scores should indicate specifically </a:t>
            </a:r>
            <a:r>
              <a:rPr lang="en-US" b="1" dirty="0"/>
              <a:t>where</a:t>
            </a:r>
            <a:r>
              <a:rPr lang="en-US" dirty="0"/>
              <a:t> viral integration is occurring, which translates to spatial transcriptomics much better.</a:t>
            </a:r>
          </a:p>
          <a:p>
            <a:pPr marL="457200" lvl="1" indent="0">
              <a:buNone/>
            </a:pPr>
            <a:r>
              <a:rPr lang="en-US" dirty="0"/>
              <a:t>I speculate the negative result from this analysis was naively applying hepatitis-B ideas to HPV.</a:t>
            </a:r>
          </a:p>
          <a:p>
            <a:pPr marL="457200" lvl="1" indent="0">
              <a:buNone/>
            </a:pPr>
            <a:r>
              <a:rPr lang="en-US" dirty="0"/>
              <a:t>I hypothesize we can localize where viral integration is occurring using R-loop scores.</a:t>
            </a:r>
          </a:p>
        </p:txBody>
      </p:sp>
    </p:spTree>
    <p:extLst>
      <p:ext uri="{BB962C8B-B14F-4D97-AF65-F5344CB8AC3E}">
        <p14:creationId xmlns:p14="http://schemas.microsoft.com/office/powerpoint/2010/main" val="2397459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60951-9E0A-9FE3-13C5-FD496CB7F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177FA-FCFC-3F85-67C4-7B1E1A5A43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F06C99-EE3E-E4E4-3D24-432128CA5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499" y="1349969"/>
            <a:ext cx="8015594" cy="2810633"/>
          </a:xfrm>
        </p:spPr>
        <p:txBody>
          <a:bodyPr/>
          <a:lstStyle/>
          <a:p>
            <a:pPr lvl="1"/>
            <a:r>
              <a:rPr lang="en-US" dirty="0"/>
              <a:t>Single dataset only. N = 4. Cervical tissue only.</a:t>
            </a:r>
          </a:p>
          <a:p>
            <a:pPr lvl="1"/>
            <a:r>
              <a:rPr lang="en-US" dirty="0"/>
              <a:t>R-loop score is an indirect proxy (expression-based), not direct R-loop mapping.</a:t>
            </a:r>
          </a:p>
          <a:p>
            <a:pPr lvl="1"/>
            <a:r>
              <a:rPr lang="en-US" dirty="0"/>
              <a:t>Correlative, not causal.</a:t>
            </a:r>
          </a:p>
        </p:txBody>
      </p:sp>
    </p:spTree>
    <p:extLst>
      <p:ext uri="{BB962C8B-B14F-4D97-AF65-F5344CB8AC3E}">
        <p14:creationId xmlns:p14="http://schemas.microsoft.com/office/powerpoint/2010/main" val="2741187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13AC3-63E8-2431-C402-466CE8687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4650-5BCD-B723-356B-7E8C3F895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50096E-1685-F1AF-13DE-EE3587A61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425" y="1322876"/>
            <a:ext cx="8567601" cy="3194937"/>
          </a:xfrm>
        </p:spPr>
        <p:txBody>
          <a:bodyPr>
            <a:normAutofit/>
          </a:bodyPr>
          <a:lstStyle/>
          <a:p>
            <a:pPr lvl="1"/>
            <a:r>
              <a:rPr lang="en-US" sz="1400" dirty="0"/>
              <a:t>Explore the division of labor between E2 and E6/E7 genes in establishing the R-loop enrichment of HPV+ cells.</a:t>
            </a:r>
            <a:br>
              <a:rPr lang="en-US" sz="1400" dirty="0"/>
            </a:br>
            <a:r>
              <a:rPr lang="en-US" sz="1000" dirty="0"/>
              <a:t>Specifically: </a:t>
            </a:r>
            <a:br>
              <a:rPr lang="en-US" sz="1400" dirty="0"/>
            </a:br>
            <a:r>
              <a:rPr lang="en-US" sz="1400" dirty="0"/>
              <a:t>Use an independent TCGA bulk RNA-seq data set.</a:t>
            </a:r>
            <a:br>
              <a:rPr lang="en-US" sz="1400" dirty="0"/>
            </a:br>
            <a:r>
              <a:rPr lang="en-US" sz="1400" dirty="0"/>
              <a:t>Compare integration-high vs. integration-low using metrics like RLRG expression and TME markers.</a:t>
            </a:r>
          </a:p>
          <a:p>
            <a:pPr lvl="1"/>
            <a:r>
              <a:rPr lang="en-US" sz="1400" dirty="0"/>
              <a:t>Spatial transcriptomics to interrogate where R-loop high tumor cells sit relative to immune cells.</a:t>
            </a:r>
          </a:p>
          <a:p>
            <a:pPr lvl="1"/>
            <a:r>
              <a:rPr lang="en-US" sz="1400" dirty="0"/>
              <a:t>Use </a:t>
            </a:r>
            <a:r>
              <a:rPr lang="en-US" sz="1400" dirty="0" err="1"/>
              <a:t>inferCNV</a:t>
            </a:r>
            <a:r>
              <a:rPr lang="en-US" sz="1400" dirty="0"/>
              <a:t> to distinguish tumorous epithelial cells.</a:t>
            </a:r>
          </a:p>
          <a:p>
            <a:pPr lvl="1"/>
            <a:r>
              <a:rPr lang="en-US" sz="1400" dirty="0"/>
              <a:t>Using head and neck cancer to get larger sample sizes (more HPV- tumors).</a:t>
            </a:r>
          </a:p>
          <a:p>
            <a:pPr marL="457200" lvl="1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81301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F514C-1E6E-1793-AD3D-12AFE365D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C5CFE-1A91-73E6-30A2-5706216987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an R-loop?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EE0B9-871F-41FC-7F05-EFBBADAFD1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Biology 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96913-8F5A-DBDF-DD24-F112B2E6C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499" y="1221659"/>
            <a:ext cx="7036827" cy="46490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An R-loop is a three-stranded </a:t>
            </a:r>
            <a:r>
              <a:rPr lang="en-US" sz="2400" b="1" dirty="0"/>
              <a:t>DNA:RNA hybrid structure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CD3DE0-A065-57DE-B155-895ED0024628}"/>
              </a:ext>
            </a:extLst>
          </p:cNvPr>
          <p:cNvSpPr txBox="1"/>
          <p:nvPr/>
        </p:nvSpPr>
        <p:spPr>
          <a:xfrm>
            <a:off x="1022774" y="4809795"/>
            <a:ext cx="2885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https://doi.org/10.1002/1873-3468.14947</a:t>
            </a:r>
          </a:p>
        </p:txBody>
      </p:sp>
      <p:pic>
        <p:nvPicPr>
          <p:cNvPr id="8" name="Picture 7" descr="Diagram of a diagram of a loop processing process&#10;&#10;AI-generated content may be incorrect.">
            <a:extLst>
              <a:ext uri="{FF2B5EF4-FFF2-40B4-BE49-F238E27FC236}">
                <a16:creationId xmlns:a16="http://schemas.microsoft.com/office/drawing/2014/main" id="{205F5612-91C9-92BF-FE19-BA0581B78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266" y="1862668"/>
            <a:ext cx="5528825" cy="25581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2685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D4DD-16F9-2EC3-679F-DB0A87938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56" y="179431"/>
            <a:ext cx="4062488" cy="699065"/>
          </a:xfrm>
        </p:spPr>
        <p:txBody>
          <a:bodyPr>
            <a:normAutofit fontScale="90000"/>
          </a:bodyPr>
          <a:lstStyle/>
          <a:p>
            <a:r>
              <a:rPr lang="en-US" dirty="0"/>
              <a:t>HPV uses R-loops to integrate into the host.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D9AE4-D1AB-5954-C633-17E580DCA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8972F-295A-69E5-256D-CC05F6840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09347"/>
            <a:ext cx="4267200" cy="3171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HPV hijacks host transcription and replication to create R-loops (RNA–DNA hybrids) that control whether the viral genome stays episomal or integrates and damages DNA. </a:t>
            </a:r>
          </a:p>
          <a:p>
            <a:pPr marL="0" indent="0">
              <a:buNone/>
            </a:pPr>
            <a:r>
              <a:rPr lang="en-US" dirty="0"/>
              <a:t>These R-loops link HPV infection to genome instability, immune evasion, and cancer risk, making them attractive biomarkers and therapeutic targets.</a:t>
            </a:r>
          </a:p>
        </p:txBody>
      </p:sp>
      <p:pic>
        <p:nvPicPr>
          <p:cNvPr id="6" name="Picture 5" descr="A diagram of a virus&#10;&#10;AI-generated content may be incorrect.">
            <a:extLst>
              <a:ext uri="{FF2B5EF4-FFF2-40B4-BE49-F238E27FC236}">
                <a16:creationId xmlns:a16="http://schemas.microsoft.com/office/drawing/2014/main" id="{06102C1E-8E01-E381-F918-9F5B89275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035" y="674330"/>
            <a:ext cx="4860303" cy="3618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398446-FD2A-FCB3-6354-99158FBD0C90}"/>
              </a:ext>
            </a:extLst>
          </p:cNvPr>
          <p:cNvSpPr txBox="1"/>
          <p:nvPr/>
        </p:nvSpPr>
        <p:spPr>
          <a:xfrm>
            <a:off x="1022774" y="4809795"/>
            <a:ext cx="2885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https://doi.org/10.3390/pathogens13100863</a:t>
            </a:r>
          </a:p>
        </p:txBody>
      </p:sp>
    </p:spTree>
    <p:extLst>
      <p:ext uri="{BB962C8B-B14F-4D97-AF65-F5344CB8AC3E}">
        <p14:creationId xmlns:p14="http://schemas.microsoft.com/office/powerpoint/2010/main" val="20278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D0533-F4ED-915B-A2E0-135C3DD22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9414-C643-2B8E-321A-6736B3D652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Prior 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CECE4-2C33-0741-BA8F-577CD68D8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35" y="1394338"/>
            <a:ext cx="7170446" cy="28106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Chen et al. used HCC </a:t>
            </a:r>
            <a:r>
              <a:rPr lang="en-US" sz="1000" dirty="0"/>
              <a:t>(Hepatocellular carcinoma – liver cancer) </a:t>
            </a:r>
            <a:br>
              <a:rPr lang="en-US" sz="800" dirty="0"/>
            </a:br>
            <a:r>
              <a:rPr lang="en-US" sz="800" dirty="0"/>
              <a:t> </a:t>
            </a:r>
            <a:r>
              <a:rPr lang="en-US" dirty="0" err="1"/>
              <a:t>scRNA</a:t>
            </a:r>
            <a:r>
              <a:rPr lang="en-US" dirty="0"/>
              <a:t>-seq data to build an </a:t>
            </a:r>
            <a:r>
              <a:rPr lang="en-US" b="1" dirty="0"/>
              <a:t>R-loop score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Showed R-loop scores are:</a:t>
            </a:r>
            <a:br>
              <a:rPr lang="en-US" dirty="0"/>
            </a:br>
            <a:r>
              <a:rPr lang="en-US" dirty="0"/>
              <a:t>	-Higher in tumor vs. normal</a:t>
            </a:r>
            <a:br>
              <a:rPr lang="en-US" dirty="0"/>
            </a:br>
            <a:r>
              <a:rPr lang="en-US" dirty="0"/>
              <a:t>	-Higher in HBV+ patients </a:t>
            </a:r>
            <a:r>
              <a:rPr lang="en-US" sz="1100" dirty="0"/>
              <a:t>(hepatitis B virus)</a:t>
            </a:r>
            <a:br>
              <a:rPr lang="en-US" dirty="0"/>
            </a:br>
            <a:r>
              <a:rPr lang="en-US" dirty="0"/>
              <a:t>	-Associated with immunosuppressive tumor micro-environment</a:t>
            </a:r>
            <a:br>
              <a:rPr lang="en-US" dirty="0"/>
            </a:br>
            <a:r>
              <a:rPr lang="en-US" dirty="0"/>
              <a:t>		</a:t>
            </a:r>
            <a:br>
              <a:rPr lang="en-US" dirty="0"/>
            </a:br>
            <a:r>
              <a:rPr lang="en-US" dirty="0"/>
              <a:t>We will apply this R-loop score idea today.</a:t>
            </a:r>
            <a:br>
              <a:rPr lang="en-US" dirty="0"/>
            </a:br>
            <a:r>
              <a:rPr lang="en-US" dirty="0"/>
              <a:t>Instead of </a:t>
            </a:r>
            <a:r>
              <a:rPr lang="en-US" i="1" dirty="0"/>
              <a:t>HBV </a:t>
            </a:r>
            <a:r>
              <a:rPr lang="en-US" dirty="0"/>
              <a:t>and</a:t>
            </a:r>
            <a:r>
              <a:rPr lang="en-US" i="1" dirty="0"/>
              <a:t> liver cancer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we will try </a:t>
            </a:r>
            <a:r>
              <a:rPr lang="en-US" b="1" dirty="0"/>
              <a:t>HPV </a:t>
            </a:r>
            <a:r>
              <a:rPr lang="en-US" dirty="0"/>
              <a:t>and</a:t>
            </a:r>
            <a:r>
              <a:rPr lang="en-US" b="1" dirty="0"/>
              <a:t> cervical cancer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08BEB-CFD8-4F1E-8A81-BD2169A0E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252" y="431843"/>
            <a:ext cx="3302185" cy="23198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84A2AAD-FD4A-1B16-6124-F235FF6AB0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3956" y="179431"/>
            <a:ext cx="3700462" cy="252412"/>
          </a:xfrm>
        </p:spPr>
        <p:txBody>
          <a:bodyPr/>
          <a:lstStyle/>
          <a:p>
            <a:r>
              <a:rPr lang="en-US" dirty="0"/>
              <a:t>Rationale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F53E2-9F31-C622-A177-990EBC3A8B45}"/>
              </a:ext>
            </a:extLst>
          </p:cNvPr>
          <p:cNvSpPr txBox="1"/>
          <p:nvPr/>
        </p:nvSpPr>
        <p:spPr>
          <a:xfrm>
            <a:off x="982133" y="4798768"/>
            <a:ext cx="3230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https://doi.org/10.3389/fimmu.2024.1487372</a:t>
            </a:r>
          </a:p>
        </p:txBody>
      </p:sp>
    </p:spTree>
    <p:extLst>
      <p:ext uri="{BB962C8B-B14F-4D97-AF65-F5344CB8AC3E}">
        <p14:creationId xmlns:p14="http://schemas.microsoft.com/office/powerpoint/2010/main" val="3842743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E827F-D5DD-4ED3-1A80-64E04E9B8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B090-76F8-EE3D-38EC-3BD77EA8F6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A7B0D-5B36-F848-D55A-FF5D8A05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/>
              <a:t>H1:</a:t>
            </a:r>
            <a:r>
              <a:rPr lang="en-US" dirty="0"/>
              <a:t> HPV-positive tumors have higher R-loop scores </a:t>
            </a:r>
            <a:br>
              <a:rPr lang="en-US" dirty="0"/>
            </a:br>
            <a:r>
              <a:rPr lang="en-US" dirty="0"/>
              <a:t>(based on RLRGs </a:t>
            </a:r>
            <a:r>
              <a:rPr lang="en-US" sz="800" dirty="0"/>
              <a:t>regulator genes </a:t>
            </a:r>
            <a:r>
              <a:rPr lang="en-US" dirty="0"/>
              <a:t>) than HPV-negative tumors in malignant cells.</a:t>
            </a:r>
          </a:p>
          <a:p>
            <a:pPr lvl="0"/>
            <a:r>
              <a:rPr lang="en-US" b="1" dirty="0"/>
              <a:t>H2:</a:t>
            </a:r>
            <a:r>
              <a:rPr lang="en-US" dirty="0"/>
              <a:t> In HPV-positive tumors, high R-loop scores are associated with:</a:t>
            </a:r>
          </a:p>
          <a:p>
            <a:pPr lvl="1"/>
            <a:r>
              <a:rPr lang="en-US" dirty="0"/>
              <a:t>higher T cell exhaustion signatures in CD8 T cells</a:t>
            </a:r>
          </a:p>
          <a:p>
            <a:pPr lvl="1"/>
            <a:r>
              <a:rPr lang="en-US" dirty="0"/>
              <a:t>lower antigen presentation (MHC) in malignant cells</a:t>
            </a:r>
          </a:p>
          <a:p>
            <a:pPr lvl="1"/>
            <a:r>
              <a:rPr lang="en-US" dirty="0"/>
              <a:t>overall more</a:t>
            </a:r>
            <a:r>
              <a:rPr lang="en-US" b="1" dirty="0"/>
              <a:t> </a:t>
            </a:r>
            <a:r>
              <a:rPr lang="en-US" dirty="0"/>
              <a:t>immunosuppressive</a:t>
            </a:r>
            <a:r>
              <a:rPr lang="en-US" b="1" dirty="0"/>
              <a:t> </a:t>
            </a:r>
            <a:r>
              <a:rPr lang="en-US" dirty="0"/>
              <a:t>TME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84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7A2B-C497-5C57-6574-D02D700C3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307D-022D-F02C-8C74-316DC6A17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F90437-1852-5A40-5A71-597BA19A8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425" y="1322876"/>
            <a:ext cx="8621787" cy="2810633"/>
          </a:xfrm>
        </p:spPr>
        <p:txBody>
          <a:bodyPr>
            <a:normAutofit/>
          </a:bodyPr>
          <a:lstStyle/>
          <a:p>
            <a:r>
              <a:rPr lang="en-US" dirty="0"/>
              <a:t>Pull a cervical cancer </a:t>
            </a:r>
            <a:r>
              <a:rPr lang="en-US" dirty="0" err="1"/>
              <a:t>scRNA</a:t>
            </a:r>
            <a:r>
              <a:rPr lang="en-US" dirty="0"/>
              <a:t> dataset with HPV+ and HPV- patients from GEO.</a:t>
            </a:r>
          </a:p>
          <a:p>
            <a:r>
              <a:rPr lang="en-US" dirty="0"/>
              <a:t>Perform Seurat workflow &amp; QC &amp; Harmony Integration. </a:t>
            </a:r>
          </a:p>
          <a:p>
            <a:r>
              <a:rPr lang="en-US" dirty="0"/>
              <a:t>Obtain </a:t>
            </a:r>
            <a:r>
              <a:rPr lang="en-US" b="1" dirty="0"/>
              <a:t>R-loop scores per cell </a:t>
            </a:r>
            <a:r>
              <a:rPr lang="en-US" dirty="0"/>
              <a:t>using R-</a:t>
            </a:r>
            <a:r>
              <a:rPr lang="en-US" dirty="0" err="1"/>
              <a:t>loopBase</a:t>
            </a:r>
            <a:r>
              <a:rPr lang="en-US" dirty="0"/>
              <a:t>.</a:t>
            </a:r>
            <a:endParaRPr lang="en-US" b="1" dirty="0"/>
          </a:p>
          <a:p>
            <a:r>
              <a:rPr lang="en-US" dirty="0"/>
              <a:t>Compare HPV+ and HPV- tumors using R-loop scores.</a:t>
            </a:r>
          </a:p>
          <a:p>
            <a:r>
              <a:rPr lang="en-US" dirty="0"/>
              <a:t>Analyze tumor microenvironment (TME) and tie R-loop scores to TME metrics.</a:t>
            </a:r>
          </a:p>
        </p:txBody>
      </p:sp>
    </p:spTree>
    <p:extLst>
      <p:ext uri="{BB962C8B-B14F-4D97-AF65-F5344CB8AC3E}">
        <p14:creationId xmlns:p14="http://schemas.microsoft.com/office/powerpoint/2010/main" val="157754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5A0E9-25AB-7799-E825-5D02A64E6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Dataset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0F2DBA-7F83-8451-45EF-2B8BBD51D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0241" y="859814"/>
            <a:ext cx="5796460" cy="3663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5E2BEAB-C423-6D39-11C6-5FED5EAA2F8D}"/>
              </a:ext>
            </a:extLst>
          </p:cNvPr>
          <p:cNvSpPr txBox="1">
            <a:spLocks/>
          </p:cNvSpPr>
          <p:nvPr/>
        </p:nvSpPr>
        <p:spPr>
          <a:xfrm>
            <a:off x="360499" y="1363516"/>
            <a:ext cx="2430961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tabLst/>
              <a:defRPr sz="18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6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6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6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6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scRNA</a:t>
            </a:r>
            <a:r>
              <a:rPr lang="en-US" dirty="0"/>
              <a:t>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N = 4.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2 HPV+ and 2 HPV-.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89DB5-EA8D-E529-18F6-A40F05E948FF}"/>
              </a:ext>
            </a:extLst>
          </p:cNvPr>
          <p:cNvSpPr txBox="1"/>
          <p:nvPr/>
        </p:nvSpPr>
        <p:spPr>
          <a:xfrm>
            <a:off x="1048598" y="4712613"/>
            <a:ext cx="13898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GEO: GSE171894</a:t>
            </a:r>
            <a:endParaRPr lang="en-US" sz="11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PMID: 38482016</a:t>
            </a:r>
          </a:p>
        </p:txBody>
      </p:sp>
    </p:spTree>
    <p:extLst>
      <p:ext uri="{BB962C8B-B14F-4D97-AF65-F5344CB8AC3E}">
        <p14:creationId xmlns:p14="http://schemas.microsoft.com/office/powerpoint/2010/main" val="2011534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D0A22-AB7A-4526-E724-C710AFC7E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hart of a number of cells&#10;&#10;AI-generated content may be incorrect.">
            <a:extLst>
              <a:ext uri="{FF2B5EF4-FFF2-40B4-BE49-F238E27FC236}">
                <a16:creationId xmlns:a16="http://schemas.microsoft.com/office/drawing/2014/main" id="{6BCCFCB9-043C-04F0-BDBB-D789358AE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947" y="50410"/>
            <a:ext cx="6051217" cy="5042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76B186-88A9-9396-1A6B-8D12D1C7F921}"/>
              </a:ext>
            </a:extLst>
          </p:cNvPr>
          <p:cNvSpPr txBox="1"/>
          <p:nvPr/>
        </p:nvSpPr>
        <p:spPr>
          <a:xfrm>
            <a:off x="132836" y="1479479"/>
            <a:ext cx="27021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Integration across samples appears okay.</a:t>
            </a:r>
          </a:p>
          <a:p>
            <a:br>
              <a:rPr lang="en-US" dirty="0"/>
            </a:br>
            <a:r>
              <a:rPr lang="en-US" dirty="0"/>
              <a:t>Differences in cluster abundances are largely explained by HPV status.</a:t>
            </a:r>
          </a:p>
          <a:p>
            <a:endParaRPr lang="en-US" dirty="0"/>
          </a:p>
          <a:p>
            <a:r>
              <a:rPr lang="en-US" dirty="0"/>
              <a:t>No sample specific clusters.</a:t>
            </a:r>
          </a:p>
        </p:txBody>
      </p:sp>
    </p:spTree>
    <p:extLst>
      <p:ext uri="{BB962C8B-B14F-4D97-AF65-F5344CB8AC3E}">
        <p14:creationId xmlns:p14="http://schemas.microsoft.com/office/powerpoint/2010/main" val="3784683144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U-SchMedicine wide PPT" id="{B3DDDD56-FC3F-7241-8270-5F9677A0926B}" vid="{60B74AE3-677B-FC4F-B870-143C54B7CF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5732849-8bf0-4a5e-9914-49c132627413">
      <Terms xmlns="http://schemas.microsoft.com/office/infopath/2007/PartnerControls"/>
    </lcf76f155ced4ddcb4097134ff3c332f>
    <TaxCatchAll xmlns="2082df57-4c66-4098-9216-7e9b9845f76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59BD822FBCF949A7C4C4DB19783D1F" ma:contentTypeVersion="13" ma:contentTypeDescription="Create a new document." ma:contentTypeScope="" ma:versionID="577e6d16da6a4daea4f5632034959f37">
  <xsd:schema xmlns:xsd="http://www.w3.org/2001/XMLSchema" xmlns:xs="http://www.w3.org/2001/XMLSchema" xmlns:p="http://schemas.microsoft.com/office/2006/metadata/properties" xmlns:ns2="65732849-8bf0-4a5e-9914-49c132627413" xmlns:ns3="2082df57-4c66-4098-9216-7e9b9845f765" targetNamespace="http://schemas.microsoft.com/office/2006/metadata/properties" ma:root="true" ma:fieldsID="260c5f6decf7c7bb0ba797f1a5a69daa" ns2:_="" ns3:_="">
    <xsd:import namespace="65732849-8bf0-4a5e-9914-49c132627413"/>
    <xsd:import namespace="2082df57-4c66-4098-9216-7e9b9845f7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732849-8bf0-4a5e-9914-49c1326274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0eec0a79-46cb-4568-9b1b-2d720bd3207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82df57-4c66-4098-9216-7e9b9845f76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403f759-abcc-4445-a6d9-c96f7d80c8d1}" ma:internalName="TaxCatchAll" ma:showField="CatchAllData" ma:web="2082df57-4c66-4098-9216-7e9b9845f7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2082df57-4c66-4098-9216-7e9b9845f765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65732849-8bf0-4a5e-9914-49c13262741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7265ED-F127-44F3-9844-83DA4A6B9B49}">
  <ds:schemaRefs>
    <ds:schemaRef ds:uri="2082df57-4c66-4098-9216-7e9b9845f765"/>
    <ds:schemaRef ds:uri="65732849-8bf0-4a5e-9914-49c1326274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1211</TotalTime>
  <Words>1160</Words>
  <Application>Microsoft Office PowerPoint</Application>
  <PresentationFormat>On-screen Show (16:9)</PresentationFormat>
  <Paragraphs>97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Main</vt:lpstr>
      <vt:lpstr>R-loop signatures between HPV+ and HPV- cervical cancers at single-cell resolution</vt:lpstr>
      <vt:lpstr>What is HPV?</vt:lpstr>
      <vt:lpstr>What is an R-loop?</vt:lpstr>
      <vt:lpstr>HPV uses R-loops to integrate into the host.</vt:lpstr>
      <vt:lpstr>Prior Art</vt:lpstr>
      <vt:lpstr>Hypotheses</vt:lpstr>
      <vt:lpstr>Methods</vt:lpstr>
      <vt:lpstr>The Dataset</vt:lpstr>
      <vt:lpstr>PowerPoint Presentation</vt:lpstr>
      <vt:lpstr>PowerPoint Presentation</vt:lpstr>
      <vt:lpstr>PowerPoint Presentation</vt:lpstr>
      <vt:lpstr>R-loop scores per cell </vt:lpstr>
      <vt:lpstr>PowerPoint Presentation</vt:lpstr>
      <vt:lpstr>PowerPoint Presentation</vt:lpstr>
      <vt:lpstr>PowerPoint Presentation</vt:lpstr>
      <vt:lpstr>Hypotheses</vt:lpstr>
      <vt:lpstr>Hypotheses</vt:lpstr>
      <vt:lpstr>PowerPoint Presentation</vt:lpstr>
      <vt:lpstr>Please don’t ask me about immunology</vt:lpstr>
      <vt:lpstr>PowerPoint Presentation</vt:lpstr>
      <vt:lpstr>PowerPoint Presentation</vt:lpstr>
      <vt:lpstr>Main findings</vt:lpstr>
      <vt:lpstr>Intuitions from this</vt:lpstr>
      <vt:lpstr>Limitations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Unnecessarily extra long title of presentation</dc:title>
  <dc:creator>Microsoft Office User</dc:creator>
  <cp:lastModifiedBy>Brooks, Steven</cp:lastModifiedBy>
  <cp:revision>1154</cp:revision>
  <cp:lastPrinted>2025-10-10T18:03:31Z</cp:lastPrinted>
  <dcterms:created xsi:type="dcterms:W3CDTF">2018-12-18T16:15:14Z</dcterms:created>
  <dcterms:modified xsi:type="dcterms:W3CDTF">2025-12-01T22:35:03Z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0x0101001959BD822FBCF949A7C4C4DB19783D1F</vt:lpwstr>
  </property>
  <property fmtid="{D5CDD505-2E9C-101B-9397-08002B2CF9AE}" pid="3" name="MediaServiceImageTags">
    <vt:lpwstr/>
  </property>
</Properties>
</file>